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0F190-BB86-4C53-9FEA-C17C4875422D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730DB-511F-4798-93D3-F1672951B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B7DE9-7BB0-4A7A-8BF9-32021D0B496E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B833E-A50B-4022-9411-432F16093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8D291-7F6C-4A46-9B5C-4F2756B9A890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8DE6C-57ED-45D6-926B-8C4C86D6EE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0F33-39A1-450A-8623-07F83D85B0CE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73747-54BD-4A37-B071-9CE413BC42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33CC5-80BE-464E-A20F-CA8B94B1B2C3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66C46-096B-4307-8853-3E24F3F7A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3CB7B-F8A9-4F60-9029-FD503BDBA97B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2195F-7A27-47D0-8873-426638704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55DE9-FB3E-4799-895F-EEDABAF9CAB6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29114-CB96-4FC7-95CD-E5A6A1A06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B964-9861-42CC-80CA-0194F6900117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95793-837B-4CC3-974E-8E31C32E5C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784CF-C6D0-4340-916E-F76C3C7BA95F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1338D-7057-4985-BA67-EFA3377140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D509-AE88-44CD-AE22-79A57DB9B45A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94DC5-E11B-4E05-B6D8-2185AF9B50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2FE19-603B-469A-9822-1D893B222784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C7EBD-F4B6-4B5A-AD7C-246151506C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ru-RU" smtClean="0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 smtClean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B79F9C-47F4-4E09-A21D-76474155FEA7}" type="datetimeFigureOut">
              <a:rPr lang="ru-RU"/>
              <a:pPr>
                <a:defRPr/>
              </a:pPr>
              <a:t>21.11.2017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A1DF39-A6C3-45C5-888F-C3D078E2C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85949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42910" y="1500174"/>
            <a:ext cx="8001056" cy="4857784"/>
          </a:xfrm>
        </p:spPr>
        <p:txBody>
          <a:bodyPr rtlCol="0">
            <a:normAutofit/>
          </a:bodyPr>
          <a:lstStyle/>
          <a:p>
            <a:pPr algn="r"/>
            <a:endParaRPr lang="ru-RU" sz="1900" i="1" dirty="0" smtClean="0">
              <a:solidFill>
                <a:schemeClr val="tx1"/>
              </a:solidFill>
            </a:endParaRP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Психологические особенности суицидального поведения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i="1" dirty="0" smtClean="0">
              <a:solidFill>
                <a:srgbClr val="FF0000"/>
              </a:solidFill>
            </a:endParaRPr>
          </a:p>
          <a:p>
            <a:pPr algn="r"/>
            <a:endParaRPr lang="ru-RU" sz="1900" i="1" dirty="0" smtClean="0">
              <a:solidFill>
                <a:schemeClr val="tx1"/>
              </a:solidFill>
            </a:endParaRPr>
          </a:p>
          <a:p>
            <a:pPr algn="r"/>
            <a:endParaRPr lang="ru-RU" sz="1900" i="1" dirty="0" smtClean="0"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Большинство самоубийц, как правило, </a:t>
            </a:r>
            <a:endParaRPr lang="ru-RU" sz="2400" b="1" dirty="0" smtClean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хотели вовсе не умереть – </a:t>
            </a:r>
            <a:endParaRPr lang="ru-RU" sz="2400" b="1" dirty="0" smtClean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а только достучаться до кого-то, </a:t>
            </a:r>
            <a:endParaRPr lang="ru-RU" sz="2400" b="1" dirty="0" smtClean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обратить внимание на свои проблемы,</a:t>
            </a:r>
            <a:endParaRPr lang="ru-RU" sz="2400" b="1" dirty="0" smtClean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  <a:p>
            <a:pPr algn="r"/>
            <a:r>
              <a:rPr lang="ru-RU" sz="2400" b="1" i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</a:rPr>
              <a:t>позвать на помощь…</a:t>
            </a:r>
            <a:endParaRPr lang="ru-RU" sz="2400" b="1" dirty="0" smtClean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428604"/>
            <a:ext cx="7715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«МГУ имени А.А. Кулешова»</a:t>
            </a:r>
            <a:endParaRPr lang="en-US" sz="2400" dirty="0" smtClean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algn="ctr"/>
            <a:r>
              <a:rPr lang="ru-RU" sz="24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Социально-педагогическая и психологическая служба</a:t>
            </a:r>
            <a:endParaRPr lang="ru-RU" sz="2400" dirty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292569"/>
            <a:ext cx="7715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Педагог – психолог : </a:t>
            </a:r>
            <a:r>
              <a:rPr lang="ru-RU" sz="24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Трухачева</a:t>
            </a:r>
            <a:r>
              <a:rPr lang="ru-RU" sz="24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Наталья </a:t>
            </a:r>
            <a:endParaRPr lang="ru-RU" sz="2400" dirty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Существуют различные формы психопрофилактической работы 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C00000"/>
                </a:solidFill>
              </a:rPr>
              <a:t>Первая форма – организация социальной среды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5429264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Профилактика суицидального поведения у подростков включает, прежде всего, социальную рекламу по формированию установок на здоровый образ жизни, создание негативного общественного мнения по отношению к отклоняющемуся поведению.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Вторая форма - информирование.</a:t>
            </a:r>
          </a:p>
          <a:p>
            <a:pPr marL="0" indent="0">
              <a:buNone/>
            </a:pPr>
            <a:r>
              <a:rPr lang="ru-RU" sz="2000" dirty="0" smtClean="0"/>
              <a:t>Работа в форме лекций, бесед, распространения специальной литературы или видео- и телефильмов. Суть подхода заключается в попытке воздействия на когнитивные процессы личности с целью повышения </a:t>
            </a:r>
            <a:r>
              <a:rPr lang="ru-RU" sz="2000" dirty="0" err="1" smtClean="0"/>
              <a:t>еѐ </a:t>
            </a:r>
            <a:r>
              <a:rPr lang="ru-RU" sz="2000" dirty="0" smtClean="0"/>
              <a:t>способности к принятию конструктивных решений.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Третья форма – организация здорового образа жизни.</a:t>
            </a:r>
          </a:p>
          <a:p>
            <a:pPr marL="0" indent="0">
              <a:buNone/>
            </a:pPr>
            <a:r>
              <a:rPr lang="ru-RU" sz="2000" dirty="0" smtClean="0"/>
              <a:t>Она исходит из представлений о личной ответственности за здоровье, гармонию с окружающим миром и своим организмом.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Куда можно обратиться за помощью</a:t>
            </a:r>
            <a:endParaRPr lang="ru-RU" sz="32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>
                <a:solidFill>
                  <a:srgbClr val="082322"/>
                </a:solidFill>
              </a:rPr>
              <a:t>Социально - педагогическая и психологическая служба университета </a:t>
            </a:r>
            <a:br>
              <a:rPr lang="ru-RU" sz="2400" b="1" dirty="0" smtClean="0">
                <a:solidFill>
                  <a:srgbClr val="082322"/>
                </a:solidFill>
              </a:rPr>
            </a:br>
            <a:r>
              <a:rPr lang="ru-RU" sz="2400" b="1" dirty="0" smtClean="0">
                <a:solidFill>
                  <a:srgbClr val="082322"/>
                </a:solidFill>
              </a:rPr>
              <a:t>(</a:t>
            </a:r>
            <a:r>
              <a:rPr lang="ru-RU" sz="2400" b="1" dirty="0" err="1" smtClean="0">
                <a:solidFill>
                  <a:srgbClr val="082322"/>
                </a:solidFill>
              </a:rPr>
              <a:t>уч</a:t>
            </a:r>
            <a:r>
              <a:rPr lang="ru-RU" sz="2400" b="1" dirty="0" smtClean="0">
                <a:solidFill>
                  <a:srgbClr val="082322"/>
                </a:solidFill>
              </a:rPr>
              <a:t>. корпус № 1, </a:t>
            </a:r>
            <a:r>
              <a:rPr lang="ru-RU" sz="2400" b="1" dirty="0" err="1" smtClean="0">
                <a:solidFill>
                  <a:srgbClr val="082322"/>
                </a:solidFill>
              </a:rPr>
              <a:t>каб</a:t>
            </a:r>
            <a:r>
              <a:rPr lang="ru-RU" sz="2400" b="1" dirty="0" smtClean="0">
                <a:solidFill>
                  <a:srgbClr val="082322"/>
                </a:solidFill>
              </a:rPr>
              <a:t>. 305)</a:t>
            </a:r>
            <a:br>
              <a:rPr lang="ru-RU" sz="2400" b="1" dirty="0" smtClean="0">
                <a:solidFill>
                  <a:srgbClr val="082322"/>
                </a:solidFill>
              </a:rPr>
            </a:br>
            <a:r>
              <a:rPr lang="ru-RU" sz="2400" b="1" dirty="0" smtClean="0">
                <a:solidFill>
                  <a:srgbClr val="990000"/>
                </a:solidFill>
              </a:rPr>
              <a:t>тел. 23- 47-96</a:t>
            </a:r>
            <a:br>
              <a:rPr lang="ru-RU" sz="2400" b="1" dirty="0" smtClean="0">
                <a:solidFill>
                  <a:srgbClr val="990000"/>
                </a:solidFill>
              </a:rPr>
            </a:br>
            <a:r>
              <a:rPr lang="ru-RU" sz="2400" dirty="0" smtClean="0">
                <a:solidFill>
                  <a:srgbClr val="990000"/>
                </a:solidFill>
                <a:latin typeface="Arial" charset="0"/>
              </a:rPr>
              <a:t/>
            </a:r>
            <a:br>
              <a:rPr lang="ru-RU" sz="2400" dirty="0" smtClean="0">
                <a:solidFill>
                  <a:srgbClr val="99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082322"/>
                </a:solidFill>
              </a:rPr>
              <a:t>Телефон экстренной психологической помощи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82322"/>
                </a:solidFill>
              </a:rPr>
              <a:t>«Телефон доверия»</a:t>
            </a:r>
            <a:br>
              <a:rPr lang="ru-RU" sz="2400" b="1" dirty="0" smtClean="0">
                <a:solidFill>
                  <a:srgbClr val="082322"/>
                </a:solidFill>
              </a:rPr>
            </a:br>
            <a:r>
              <a:rPr lang="ru-RU" sz="2400" b="1" dirty="0" smtClean="0">
                <a:solidFill>
                  <a:srgbClr val="082322"/>
                </a:solidFill>
              </a:rPr>
              <a:t>(городской, круглосуточный)</a:t>
            </a:r>
            <a:br>
              <a:rPr lang="ru-RU" sz="2400" b="1" dirty="0" smtClean="0">
                <a:solidFill>
                  <a:srgbClr val="082322"/>
                </a:solidFill>
              </a:rPr>
            </a:br>
            <a:r>
              <a:rPr lang="ru-RU" sz="2400" b="1" dirty="0" smtClean="0">
                <a:solidFill>
                  <a:srgbClr val="990000"/>
                </a:solidFill>
              </a:rPr>
              <a:t>тел. 47-31-61</a:t>
            </a:r>
            <a:r>
              <a:rPr lang="ru-RU" sz="2400" dirty="0" smtClean="0">
                <a:solidFill>
                  <a:srgbClr val="990000"/>
                </a:solidFill>
                <a:latin typeface="Arial" charset="0"/>
              </a:rPr>
              <a:t/>
            </a:r>
            <a:br>
              <a:rPr lang="ru-RU" sz="2400" dirty="0" smtClean="0">
                <a:solidFill>
                  <a:srgbClr val="990000"/>
                </a:solidFill>
                <a:latin typeface="Arial" charset="0"/>
              </a:rPr>
            </a:br>
            <a:r>
              <a:rPr lang="ru-RU" sz="2400" dirty="0" smtClean="0">
                <a:solidFill>
                  <a:srgbClr val="990000"/>
                </a:solidFill>
                <a:latin typeface="Arial" charset="0"/>
              </a:rPr>
              <a:t/>
            </a:r>
            <a:br>
              <a:rPr lang="ru-RU" sz="2400" dirty="0" smtClean="0">
                <a:solidFill>
                  <a:srgbClr val="990000"/>
                </a:solidFill>
                <a:latin typeface="Arial" charset="0"/>
              </a:rPr>
            </a:br>
            <a:r>
              <a:rPr lang="ru-RU" sz="2400" b="1" dirty="0" smtClean="0"/>
              <a:t>Линия общения ГУДО «Многопрофильный центр по работе с детьми и молодежью «Юность» г. Могилев</a:t>
            </a:r>
          </a:p>
          <a:p>
            <a:pPr algn="ctr">
              <a:buNone/>
            </a:pPr>
            <a:r>
              <a:rPr lang="ru-RU" sz="2400" b="1" dirty="0" smtClean="0"/>
              <a:t>Тел.76-70-10</a:t>
            </a:r>
          </a:p>
          <a:p>
            <a:pPr algn="ctr">
              <a:buNone/>
            </a:pPr>
            <a:r>
              <a:rPr lang="ru-RU" sz="2400" b="1" dirty="0" smtClean="0"/>
              <a:t>(с 8.00 до 17.00, понедельник-пятница)</a:t>
            </a:r>
            <a:br>
              <a:rPr lang="ru-RU" sz="2400" b="1" dirty="0" smtClean="0"/>
            </a:b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/>
          <a:lstStyle/>
          <a:p>
            <a:endParaRPr lang="ru-RU" sz="32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/>
          <a:lstStyle/>
          <a:p>
            <a:pPr algn="ctr">
              <a:buNone/>
            </a:pPr>
            <a:endParaRPr lang="ru-RU" sz="5400" b="1" dirty="0" smtClean="0"/>
          </a:p>
          <a:p>
            <a:pPr algn="ctr">
              <a:buNone/>
            </a:pPr>
            <a:endParaRPr lang="ru-RU" sz="5400" b="1" dirty="0" smtClean="0"/>
          </a:p>
          <a:p>
            <a:pPr algn="ctr">
              <a:buNone/>
            </a:pPr>
            <a:r>
              <a:rPr lang="ru-RU" sz="5400" b="1" dirty="0" smtClean="0"/>
              <a:t>СПАСИБО ЗА ВНИМАНИЕ!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Статистика: </a:t>
            </a:r>
          </a:p>
          <a:p>
            <a:pPr algn="just">
              <a:buNone/>
            </a:pPr>
            <a:r>
              <a:rPr lang="ru-RU" dirty="0" smtClean="0"/>
              <a:t>Частота суицидальных действий среди молодежи, в течение последних двух десятилетий удвоилась. У 30% лиц в возрасте 14 – 24 лет бывают суицидальные мысли, 6% юношей и 10% девушек совершают суицидальные действия. Некоторые специалисты пишут о том, что в 10% суицидальное поведение имеет цель покончить собой, и в 90% суицидальное поведение подростка – это привлечение к себе внимания.</a:t>
            </a:r>
            <a:endParaRPr lang="ru-RU" b="1" dirty="0" smtClean="0"/>
          </a:p>
          <a:p>
            <a:pPr algn="r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857388"/>
          </a:xfrm>
        </p:spPr>
        <p:txBody>
          <a:bodyPr/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solidFill>
                  <a:srgbClr val="C00000"/>
                </a:solidFill>
              </a:rPr>
              <a:t>Суицид </a:t>
            </a:r>
            <a:r>
              <a:rPr lang="ru-RU" sz="2800" b="1" dirty="0" smtClean="0"/>
              <a:t>–</a:t>
            </a:r>
            <a:r>
              <a:rPr lang="en-US" sz="2800" b="1" dirty="0" smtClean="0"/>
              <a:t> </a:t>
            </a:r>
            <a:r>
              <a:rPr lang="ru-RU" sz="2400" dirty="0" smtClean="0"/>
              <a:t>осознанный </a:t>
            </a:r>
            <a:r>
              <a:rPr lang="ru-RU" sz="2400" dirty="0" smtClean="0"/>
              <a:t>акт устранения из жизни под воздействием острых психотравмирующих ситуаций, при котором собственная жизнь теряет для человека смысл.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Суицидальное поведение </a:t>
            </a:r>
            <a:r>
              <a:rPr lang="ru-RU" sz="2800" i="1" dirty="0" smtClean="0"/>
              <a:t>– </a:t>
            </a:r>
            <a:r>
              <a:rPr lang="ru-RU" sz="2800" b="1" i="1" dirty="0" smtClean="0"/>
              <a:t>это проявление суицидальной активности – мысли, намерения, высказывания, угрозы, попытки, покушения. </a:t>
            </a:r>
          </a:p>
          <a:p>
            <a:pPr>
              <a:buNone/>
            </a:pPr>
            <a:r>
              <a:rPr lang="ru-RU" sz="2800" b="1" dirty="0" err="1" smtClean="0">
                <a:solidFill>
                  <a:srgbClr val="990000"/>
                </a:solidFill>
              </a:rPr>
              <a:t>Парасуицид</a:t>
            </a: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–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не смертельное намеренное самоповреждение или самоотравление, нацеленное на реализацию желаемых субъектом изменений за счет физических последствий. </a:t>
            </a:r>
          </a:p>
          <a:p>
            <a:pPr>
              <a:buNone/>
            </a:pP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082660"/>
          </a:xfrm>
        </p:spPr>
        <p:txBody>
          <a:bodyPr/>
          <a:lstStyle/>
          <a:p>
            <a:r>
              <a:rPr lang="ru-RU" sz="3200" b="1" dirty="0" smtClean="0"/>
              <a:t>Суицидально опасная </a:t>
            </a:r>
            <a:r>
              <a:rPr lang="ru-RU" sz="3200" b="1" dirty="0" err="1" smtClean="0"/>
              <a:t>референтная</a:t>
            </a:r>
            <a:r>
              <a:rPr lang="ru-RU" sz="3200" b="1" dirty="0" smtClean="0"/>
              <a:t> группа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5572140"/>
          </a:xfrm>
        </p:spPr>
        <p:txBody>
          <a:bodyPr/>
          <a:lstStyle/>
          <a:p>
            <a:r>
              <a:rPr lang="ru-RU" sz="2400" b="1" dirty="0" smtClean="0"/>
              <a:t>Молодежь: с нарушением межличностных отношений, “одиночки”, злоупотребляющие алкоголем или наркотиками, отличающиеся </a:t>
            </a:r>
            <a:r>
              <a:rPr lang="ru-RU" sz="2400" b="1" dirty="0" err="1" smtClean="0"/>
              <a:t>девиантным</a:t>
            </a:r>
            <a:r>
              <a:rPr lang="ru-RU" sz="2400" b="1" dirty="0" smtClean="0"/>
              <a:t> или криминальным поведением;</a:t>
            </a:r>
          </a:p>
          <a:p>
            <a:r>
              <a:rPr lang="ru-RU" sz="2400" b="1" dirty="0" err="1" smtClean="0"/>
              <a:t>Сверхкритичные</a:t>
            </a:r>
            <a:r>
              <a:rPr lang="ru-RU" sz="2400" b="1" dirty="0" smtClean="0"/>
              <a:t> к себе.</a:t>
            </a:r>
          </a:p>
          <a:p>
            <a:r>
              <a:rPr lang="ru-RU" sz="2400" b="1" dirty="0" smtClean="0"/>
              <a:t>Лица, страдающие от недавно испытанных унижений или трагических утрат.</a:t>
            </a:r>
          </a:p>
          <a:p>
            <a:r>
              <a:rPr lang="ru-RU" sz="2400" b="1" dirty="0" smtClean="0"/>
              <a:t>Подростки, </a:t>
            </a:r>
            <a:r>
              <a:rPr lang="ru-RU" sz="2400" b="1" dirty="0" err="1" smtClean="0"/>
              <a:t>фрустрированные</a:t>
            </a:r>
            <a:r>
              <a:rPr lang="ru-RU" sz="2400" b="1" dirty="0" smtClean="0"/>
              <a:t> несоответствием между ожидавшимися успехами в жизни и реальными достижениями.</a:t>
            </a:r>
          </a:p>
          <a:p>
            <a:r>
              <a:rPr lang="ru-RU" sz="2400" b="1" dirty="0" smtClean="0"/>
              <a:t>Люди, страдающие от болезней или покинутые окружением.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Кто подвержен суициду: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ru-RU" sz="2000" b="1" dirty="0" smtClean="0"/>
              <a:t>предыдущая (незаконченная) попытка суицида. (</a:t>
            </a:r>
            <a:r>
              <a:rPr lang="ru-RU" sz="2000" b="1" dirty="0" err="1" smtClean="0"/>
              <a:t>парасуицид</a:t>
            </a:r>
            <a:r>
              <a:rPr lang="ru-RU" sz="2000" b="1" dirty="0" smtClean="0"/>
              <a:t>). </a:t>
            </a:r>
          </a:p>
          <a:p>
            <a:r>
              <a:rPr lang="ru-RU" sz="2000" b="1" dirty="0" smtClean="0"/>
              <a:t>суицидальные угрозы, прямые или завуалированные.</a:t>
            </a:r>
          </a:p>
          <a:p>
            <a:r>
              <a:rPr lang="ru-RU" sz="2000" b="1" dirty="0" smtClean="0"/>
              <a:t>тенденции к самоповреждению (</a:t>
            </a:r>
            <a:r>
              <a:rPr lang="ru-RU" sz="2000" b="1" dirty="0" err="1" smtClean="0"/>
              <a:t>аутоагрессия</a:t>
            </a:r>
            <a:r>
              <a:rPr lang="ru-RU" sz="2000" b="1" dirty="0" smtClean="0"/>
              <a:t>).</a:t>
            </a:r>
          </a:p>
          <a:p>
            <a:r>
              <a:rPr lang="ru-RU" sz="2000" b="1" dirty="0" smtClean="0"/>
              <a:t>суициды в семье</a:t>
            </a:r>
          </a:p>
          <a:p>
            <a:r>
              <a:rPr lang="ru-RU" sz="2000" b="1" dirty="0" smtClean="0"/>
              <a:t>алкоголизм. Длительное злоупотребление алкоголем способствует усилению депрессии, чувства вины и психической боли, которые, как известно, часто предшествуют суициду.</a:t>
            </a:r>
          </a:p>
          <a:p>
            <a:r>
              <a:rPr lang="ru-RU" sz="2000" b="1" dirty="0" smtClean="0"/>
              <a:t>хроническое употребление наркотиков и токсических препаратов,. Они ослабляют мотивационный контроль над поведением человека, обостряют депрессию или даже вызывают психозы.</a:t>
            </a:r>
          </a:p>
          <a:p>
            <a:r>
              <a:rPr lang="ru-RU" sz="2000" b="1" dirty="0" smtClean="0"/>
              <a:t>аффективные расстройства, особенно тяжелые депрессии.</a:t>
            </a:r>
          </a:p>
          <a:p>
            <a:r>
              <a:rPr lang="ru-RU" sz="2000" b="1" dirty="0" smtClean="0"/>
              <a:t>хронические или смертельные болезни;</a:t>
            </a:r>
          </a:p>
          <a:p>
            <a:r>
              <a:rPr lang="ru-RU" sz="2000" b="1" dirty="0" smtClean="0"/>
              <a:t>тяжелые утраты, например смерть супруга (родителя), особенно в течение первого года после потери.</a:t>
            </a:r>
          </a:p>
          <a:p>
            <a:r>
              <a:rPr lang="ru-RU" sz="2000" b="1" dirty="0" smtClean="0"/>
              <a:t>семейные проблемы: уход из семьи или развод.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Внешний вид и поведение студента, подверженного </a:t>
            </a:r>
            <a:r>
              <a:rPr lang="ru-RU" sz="2800" dirty="0" smtClean="0">
                <a:solidFill>
                  <a:srgbClr val="990000"/>
                </a:solidFill>
                <a:latin typeface="Arial" charset="0"/>
              </a:rPr>
              <a:t>суицидальному риску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/>
          <a:lstStyle/>
          <a:p>
            <a:r>
              <a:rPr lang="ru-RU" sz="1800" b="1" dirty="0" smtClean="0">
                <a:solidFill>
                  <a:srgbClr val="990000"/>
                </a:solidFill>
              </a:rPr>
              <a:t>Тоскливое выражение лица</a:t>
            </a:r>
          </a:p>
          <a:p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Тихий монотонный голос</a:t>
            </a:r>
          </a:p>
          <a:p>
            <a:r>
              <a:rPr lang="ru-RU" sz="1800" b="1" dirty="0" smtClean="0">
                <a:solidFill>
                  <a:srgbClr val="990000"/>
                </a:solidFill>
              </a:rPr>
              <a:t>Замедленная речь</a:t>
            </a:r>
          </a:p>
          <a:p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Краткость ответов</a:t>
            </a:r>
          </a:p>
          <a:p>
            <a:r>
              <a:rPr lang="ru-RU" sz="1800" b="1" dirty="0" smtClean="0">
                <a:solidFill>
                  <a:srgbClr val="990000"/>
                </a:solidFill>
              </a:rPr>
              <a:t>Отсутствие ответов</a:t>
            </a:r>
          </a:p>
          <a:p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Депрессивное настроение</a:t>
            </a:r>
          </a:p>
          <a:p>
            <a:r>
              <a:rPr lang="ru-RU" sz="1800" b="1" dirty="0" smtClean="0">
                <a:solidFill>
                  <a:srgbClr val="990000"/>
                </a:solidFill>
              </a:rPr>
              <a:t>Тревога, ожидание беды, страх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Отчаяние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Угнетенность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Мрачная угрюмость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Злобность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Раздражительность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Ворчливость</a:t>
            </a:r>
          </a:p>
          <a:p>
            <a:pPr eaLnBrk="0" hangingPunct="0">
              <a:buClr>
                <a:schemeClr val="hlink"/>
              </a:buClr>
              <a:buFontTx/>
              <a:buChar char="•"/>
            </a:pPr>
            <a:r>
              <a:rPr lang="ru-RU" sz="1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Брюзжание</a:t>
            </a:r>
          </a:p>
          <a:p>
            <a:endParaRPr lang="ru-RU" sz="1800" b="1" dirty="0" smtClean="0">
              <a:solidFill>
                <a:srgbClr val="990000"/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/>
          <a:lstStyle/>
          <a:p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/>
            </a:r>
            <a:b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Предостерегающие признаки </a:t>
            </a:r>
            <a:r>
              <a:rPr lang="ru-RU" sz="2800" dirty="0" smtClean="0">
                <a:solidFill>
                  <a:srgbClr val="990000"/>
                </a:solidFill>
                <a:latin typeface="Arial" charset="0"/>
              </a:rPr>
              <a:t>суицида</a:t>
            </a:r>
            <a:br>
              <a:rPr lang="ru-RU" sz="2800" dirty="0" smtClean="0">
                <a:solidFill>
                  <a:srgbClr val="990000"/>
                </a:solidFill>
                <a:latin typeface="Arial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Вербальные  признаки:</a:t>
            </a:r>
            <a:br>
              <a:rPr lang="ru-RU" sz="2800" b="1" dirty="0" smtClean="0">
                <a:solidFill>
                  <a:srgbClr val="000000"/>
                </a:solidFill>
                <a:latin typeface="Arial" charset="0"/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/>
          <a:lstStyle/>
          <a:p>
            <a:endParaRPr lang="ru-RU" sz="2400" b="1" dirty="0" smtClean="0">
              <a:solidFill>
                <a:srgbClr val="0000FF"/>
              </a:solidFill>
            </a:endParaRPr>
          </a:p>
          <a:p>
            <a:r>
              <a:rPr lang="ru-RU" sz="2400" b="1" dirty="0" smtClean="0">
                <a:solidFill>
                  <a:srgbClr val="0000FF"/>
                </a:solidFill>
              </a:rPr>
              <a:t>Человек, готовящийся совершить самоубийство, часто говорит о своем душевном состоянии. Он или она может:</a:t>
            </a:r>
          </a:p>
          <a:p>
            <a:pPr algn="r">
              <a:lnSpc>
                <a:spcPct val="90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Прямо и явно говорить о смерти:</a:t>
            </a:r>
          </a:p>
          <a:p>
            <a:pPr algn="r">
              <a:lnSpc>
                <a:spcPct val="90000"/>
              </a:lnSpc>
            </a:pPr>
            <a:r>
              <a:rPr lang="ru-RU" sz="2000" b="1" dirty="0" smtClean="0">
                <a:solidFill>
                  <a:srgbClr val="990000"/>
                </a:solidFill>
                <a:latin typeface="Arial" charset="0"/>
              </a:rPr>
              <a:t>Я собираюсь покончить с собой;</a:t>
            </a:r>
          </a:p>
          <a:p>
            <a:pPr algn="r">
              <a:lnSpc>
                <a:spcPct val="90000"/>
              </a:lnSpc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Я не могу так жить.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00FF"/>
                </a:solidFill>
                <a:latin typeface="Arial" charset="0"/>
              </a:rPr>
              <a:t>Косвенно намекать о своем намерении:</a:t>
            </a:r>
          </a:p>
          <a:p>
            <a:pPr algn="r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Я больше не буду ни для кого проблемой;</a:t>
            </a:r>
          </a:p>
          <a:p>
            <a:pPr algn="r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Ничто больше не имеет значения;</a:t>
            </a:r>
          </a:p>
          <a:p>
            <a:pPr algn="r"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Тебе больше не придется обо мне волноваться</a:t>
            </a:r>
          </a:p>
          <a:p>
            <a:pPr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ru-RU" sz="2000" b="1" dirty="0" smtClean="0">
                <a:solidFill>
                  <a:srgbClr val="0000FF"/>
                </a:solidFill>
                <a:latin typeface="Arial" charset="0"/>
              </a:rPr>
              <a:t>Проявлять нездоровую заинтересованность вопросами смерти</a:t>
            </a:r>
          </a:p>
          <a:p>
            <a:pPr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r>
              <a:rPr lang="ru-RU" sz="2000" b="1" dirty="0" smtClean="0">
                <a:solidFill>
                  <a:srgbClr val="0000FF"/>
                </a:solidFill>
                <a:latin typeface="Arial" charset="0"/>
              </a:rPr>
              <a:t>Много шутить на тему самоубийства</a:t>
            </a:r>
          </a:p>
          <a:p>
            <a:pPr>
              <a:lnSpc>
                <a:spcPct val="90000"/>
              </a:lnSpc>
              <a:buClr>
                <a:schemeClr val="hlink"/>
              </a:buClr>
              <a:buFontTx/>
              <a:buChar char="•"/>
            </a:pPr>
            <a:endParaRPr lang="ru-RU" sz="2000" b="1" dirty="0" smtClean="0">
              <a:solidFill>
                <a:srgbClr val="000000"/>
              </a:solidFill>
            </a:endParaRPr>
          </a:p>
          <a:p>
            <a:endParaRPr lang="ru-RU" sz="2000" b="1" dirty="0" smtClean="0">
              <a:solidFill>
                <a:srgbClr val="0000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</a:br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</a:br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</a:br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Чем вы можете помочь такому </a:t>
            </a:r>
            <a:r>
              <a:rPr lang="ru-RU" sz="3200" b="1" dirty="0" smtClean="0">
                <a:solidFill>
                  <a:srgbClr val="990000"/>
                </a:solidFill>
                <a:latin typeface="+mn-lt"/>
              </a:rPr>
              <a:t>студенту</a:t>
            </a:r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?</a:t>
            </a:r>
            <a:b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/>
            </a:r>
            <a:b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</a:br>
            <a:endParaRPr lang="ru-RU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нужно понять, что не каждый потенциальный самоубийца - психически больной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  <a:r>
              <a:rPr lang="ru-RU" sz="2800" b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C00000"/>
                </a:solidFill>
              </a:rPr>
              <a:t>установите заботливые, доброжелательные взаимоотношения;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будьте внимательным слушателем;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C00000"/>
                </a:solidFill>
              </a:rPr>
              <a:t>не давите на чувство долга;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предложите выходы из проблемной ситуации;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C00000"/>
                </a:solidFill>
              </a:rPr>
              <a:t>вселяйте надежду;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оцените степень риска самоубийства;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rgbClr val="C00000"/>
                </a:solidFill>
              </a:rPr>
              <a:t>обратитесь за помощью к специалистам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 smtClean="0">
                <a:solidFill>
                  <a:srgbClr val="990000"/>
                </a:solidFill>
                <a:latin typeface="+mn-lt"/>
              </a:rPr>
              <a:t>Алгоритм</a:t>
            </a:r>
            <a:r>
              <a:rPr lang="ru-RU" sz="2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действий </a:t>
            </a:r>
            <a:r>
              <a:rPr lang="ru-RU" sz="2400" b="1" u="sng" dirty="0" smtClean="0">
                <a:solidFill>
                  <a:srgbClr val="990000"/>
                </a:solidFill>
                <a:latin typeface="+mn-lt"/>
              </a:rPr>
              <a:t>куратора</a:t>
            </a:r>
            <a:r>
              <a:rPr lang="ru-RU" sz="2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</a:t>
            </a:r>
            <a:r>
              <a:rPr lang="ru-RU" sz="2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учебной группы  </a:t>
            </a:r>
            <a:r>
              <a:rPr lang="ru-RU" sz="2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по выявлению </a:t>
            </a:r>
            <a:r>
              <a:rPr lang="ru-RU" sz="2400" b="1" u="sng" dirty="0" smtClean="0">
                <a:solidFill>
                  <a:srgbClr val="990000"/>
                </a:solidFill>
                <a:latin typeface="+mn-lt"/>
              </a:rPr>
              <a:t>суицидальных проявлений</a:t>
            </a:r>
            <a:endParaRPr lang="ru-RU" sz="2400" b="1" u="sng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429288"/>
          </a:xfrm>
        </p:spPr>
        <p:txBody>
          <a:bodyPr/>
          <a:lstStyle/>
          <a:p>
            <a:pPr algn="just"/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Выявление «группы риска»  наблюдение    за ее представителями, направление  таких студентов к специалисту. </a:t>
            </a:r>
          </a:p>
          <a:p>
            <a:pPr algn="just"/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Выявление студента совершившего суицидальную попытку или суицид (через других студентов, преподавателей сотрудников).</a:t>
            </a:r>
          </a:p>
          <a:p>
            <a:pPr algn="just"/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Информирование о студенте совершившего суицидальную попытку или суицид декана факультета, психолога университета для рассмотрения факта суицидальной попытки (самоубийства). </a:t>
            </a:r>
          </a:p>
          <a:p>
            <a:pPr algn="just"/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Сбор информации о происшествии  (где произошло, причина, нахождение студента в данный  момент, объяснительные с очевидцев, с тех, с кем проживал в общежитии)</a:t>
            </a:r>
          </a:p>
          <a:p>
            <a:pPr algn="just"/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Составление характеристики на студента (куратор).</a:t>
            </a:r>
          </a:p>
          <a:p>
            <a:pPr algn="just"/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Сбор информации об условиях жизни и воспитания студента в семье состоят ли родители на учете в органах внутренних дел.</a:t>
            </a:r>
          </a:p>
          <a:p>
            <a:pPr algn="just"/>
            <a:r>
              <a:rPr lang="ru-RU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Проведение коррекционно-педагогической работы сданным студентом (педагог-психолог).</a:t>
            </a:r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 </a:t>
            </a:r>
          </a:p>
          <a:p>
            <a:pPr algn="just"/>
            <a:r>
              <a:rPr lang="ru-RU" sz="1800" b="1" dirty="0" smtClean="0">
                <a:solidFill>
                  <a:srgbClr val="990000"/>
                </a:solidFill>
                <a:latin typeface="Arial" charset="0"/>
              </a:rPr>
              <a:t>Индивидуальна работа со студентом совершившего суицидальную попытку,  составление  диагностической характеристики (педагог-психолог, ауд. 305 .тел .23-47-96)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5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25</Template>
  <TotalTime>316</TotalTime>
  <Words>732</Words>
  <Application>Microsoft Office PowerPoint</Application>
  <PresentationFormat>Экран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25</vt:lpstr>
      <vt:lpstr>   </vt:lpstr>
      <vt:lpstr> </vt:lpstr>
      <vt:lpstr> Суицид – осознанный акт устранения из жизни под воздействием острых психотравмирующих ситуаций, при котором собственная жизнь теряет для человека смысл.  </vt:lpstr>
      <vt:lpstr>Суицидально опасная референтная группа </vt:lpstr>
      <vt:lpstr>Кто подвержен суициду: </vt:lpstr>
      <vt:lpstr>Внешний вид и поведение студента, подверженного суицидальному риску</vt:lpstr>
      <vt:lpstr> Предостерегающие признаки суицида Вербальные  признаки: </vt:lpstr>
      <vt:lpstr>   Чем вы можете помочь такому студенту ?  </vt:lpstr>
      <vt:lpstr>Алгоритм действий куратора учебной группы  по выявлению суицидальных проявлений</vt:lpstr>
      <vt:lpstr>Существуют различные формы психопрофилактической работы  Первая форма – организация социальной среды.</vt:lpstr>
      <vt:lpstr>Куда можно обратиться за помощью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Aphasia</cp:lastModifiedBy>
  <cp:revision>35</cp:revision>
  <dcterms:created xsi:type="dcterms:W3CDTF">2014-06-25T12:07:05Z</dcterms:created>
  <dcterms:modified xsi:type="dcterms:W3CDTF">2017-11-21T19:40:54Z</dcterms:modified>
</cp:coreProperties>
</file>