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65" r:id="rId3"/>
    <p:sldId id="258" r:id="rId4"/>
    <p:sldId id="259" r:id="rId5"/>
    <p:sldId id="260" r:id="rId6"/>
    <p:sldId id="261" r:id="rId7"/>
    <p:sldId id="262" r:id="rId8"/>
    <p:sldId id="266" r:id="rId9"/>
    <p:sldId id="267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Организация работы </a:t>
            </a:r>
          </a:p>
          <a:p>
            <a:pPr algn="ctr">
              <a:buNone/>
            </a:pPr>
            <a:r>
              <a:rPr lang="ru-RU" sz="5400" b="1" dirty="0" smtClean="0">
                <a:latin typeface="Times New Roman" pitchFamily="18" charset="0"/>
                <a:cs typeface="Times New Roman" pitchFamily="18" charset="0"/>
              </a:rPr>
              <a:t>с несовершеннолетними студентами</a:t>
            </a:r>
            <a:endParaRPr lang="ru-RU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0" y="1428736"/>
            <a:ext cx="8786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0" y="214290"/>
            <a:ext cx="9144000" cy="6429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Основные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нормативно-правовые документы: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Кодекс Республики Беларусь об образовании от 13 января 2011 года №243-3;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Закон Республики Беларусь от 31 мая 2003г. № 200-З «Об основах системы </a:t>
            </a:r>
            <a:r>
              <a:rPr kumimoji="0" lang="ru-RU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профилактики безнадзорности и правонарушений несовершеннолетних»;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Закон</a:t>
            </a:r>
            <a:r>
              <a:rPr kumimoji="0" lang="ru-RU" sz="2000" b="0" i="0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Республики Беларусь от 4 января 2014 года "Об основах деятельности по профилактике правонарушений"; </a:t>
            </a:r>
          </a:p>
          <a:p>
            <a:pPr marL="342900" marR="0" lvl="0" indent="-342900" algn="l" defTabSz="914400" rtl="0" eaLnBrk="1" fontAlgn="auto" latinLnBrk="0" hangingPunct="1">
              <a:lnSpc>
                <a:spcPct val="11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Постановление  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Министерства образования Республики Беларусь от 05.05.2007 г. №30 «Инструкция о порядке выявления несовершеннолетних, нуждающихся в государственной защите»;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Постановление Министерства образования Республики Беларусь от 16.02.2009 г. №6 «Положение о совете учреждения образования по профилактике безнадзорности и правонарушений несовершеннолетних»; 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Методические рекомендации Министерства образования Республики Беларусь, постановления КДН  Могилевского горисполком,  облисполкома 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715436" cy="628654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Несовершеннолетний, </a:t>
            </a:r>
          </a:p>
          <a:p>
            <a:pPr algn="ctr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находящийся </a:t>
            </a:r>
          </a:p>
          <a:p>
            <a:pPr algn="ctr">
              <a:buNone/>
            </a:pPr>
            <a:r>
              <a:rPr lang="ru-RU" sz="3800" b="1" dirty="0" smtClean="0">
                <a:latin typeface="Times New Roman" pitchFamily="18" charset="0"/>
                <a:cs typeface="Times New Roman" pitchFamily="18" charset="0"/>
              </a:rPr>
              <a:t>в социально опасном положении (СОП) 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лицо в возрасте до восемнадцати лет, находящееся в обстановке, при которой не удовлетворяются его основные жизненные потребности; которое вследствие беспризорности или безнадзорности совершает правонарушения; родители, опекуны или попечители которого ведут аморальный образ жизни, злоупотребляют своими правами и (или) жестоко обращаются с ним либо иным образом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ненадлежаще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исполняют обязанности по воспитанию и содержанию указанного лица, в связи с чем имеет место опасность для его жизни или здоровья.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786874" cy="5715040"/>
          </a:xfrm>
        </p:spPr>
        <p:txBody>
          <a:bodyPr>
            <a:normAutofit/>
          </a:bodyPr>
          <a:lstStyle/>
          <a:p>
            <a:pPr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Семья, </a:t>
            </a:r>
          </a:p>
          <a:p>
            <a:pPr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находящаяся в социально опасном положении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семья, несовершеннолетние члены которой находятся в социально опасном положении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357982"/>
          </a:xfrm>
        </p:spPr>
        <p:txBody>
          <a:bodyPr>
            <a:normAutofit fontScale="32500" lnSpcReduction="20000"/>
          </a:bodyPr>
          <a:lstStyle/>
          <a:p>
            <a:pPr algn="ctr">
              <a:buNone/>
            </a:pPr>
            <a:r>
              <a:rPr lang="ru-RU" sz="7400" b="1" dirty="0" smtClean="0">
                <a:latin typeface="Times New Roman" pitchFamily="18" charset="0"/>
                <a:cs typeface="Times New Roman" pitchFamily="18" charset="0"/>
              </a:rPr>
              <a:t>Критерии постановки несовершеннолетних на  учет в инспекцию по делам несовершеннолетних </a:t>
            </a: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потребляющие наркотические средства или психотропные вещества без назначения врача, токсические либо иные одурманивающие вещества, употребляющие алкогольные, слабоалкогольные напитки или пиво;</a:t>
            </a:r>
          </a:p>
          <a:p>
            <a:pPr lvl="0" algn="just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привлеченные к административной ответственности;</a:t>
            </a:r>
          </a:p>
          <a:p>
            <a:pPr lvl="0" algn="just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совершившие деяния, содержащие признаки административных правонарушений, но не достигших ко времени совершения таких деяний возраста, с которого наступает административная ответственность;</a:t>
            </a:r>
          </a:p>
          <a:p>
            <a:pPr lvl="0" algn="just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 отношении которых приняты решения об отказе в возбуждении уголовного дела или о прекращении производства по уголовному делу из-за </a:t>
            </a:r>
            <a:r>
              <a:rPr lang="ru-RU" sz="6000" dirty="0" err="1" smtClean="0">
                <a:latin typeface="Times New Roman" pitchFamily="18" charset="0"/>
                <a:cs typeface="Times New Roman" pitchFamily="18" charset="0"/>
              </a:rPr>
              <a:t>недостижения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 возраста, с которого наступает уголовная ответственность, либо которые вследствие отставания в психическом развитии, не связанного с психическим расстройством (заболеванием), во время совершения общественно опасного деяния были не способны сознавать фактический характер или общественную опасность своих деяний;</a:t>
            </a:r>
          </a:p>
          <a:p>
            <a:pPr lvl="0" algn="just"/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подозреваемые или обвиняемых в совершении преступлений, в отношении которых избраны меры пресечения, не связанные с заключением под стражу;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643998" cy="6286544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ru-RU" sz="14400" b="1" dirty="0" smtClean="0">
                <a:latin typeface="Times New Roman" pitchFamily="18" charset="0"/>
                <a:cs typeface="Times New Roman" pitchFamily="18" charset="0"/>
              </a:rPr>
              <a:t>Критериями постановки на </a:t>
            </a:r>
            <a:r>
              <a:rPr lang="ru-RU" sz="14400" b="1" dirty="0" err="1" smtClean="0">
                <a:latin typeface="Times New Roman" pitchFamily="18" charset="0"/>
                <a:cs typeface="Times New Roman" pitchFamily="18" charset="0"/>
              </a:rPr>
              <a:t>внутришкольный</a:t>
            </a:r>
            <a:r>
              <a:rPr lang="ru-RU" sz="14400" b="1" dirty="0" smtClean="0">
                <a:latin typeface="Times New Roman" pitchFamily="18" charset="0"/>
                <a:cs typeface="Times New Roman" pitchFamily="18" charset="0"/>
              </a:rPr>
              <a:t> (внутриучрежденческий) контроль </a:t>
            </a:r>
          </a:p>
          <a:p>
            <a:pPr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	может служить</a:t>
            </a:r>
            <a:r>
              <a:rPr lang="ru-RU" sz="6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неисполнение или ненадлежащее исполнение обязанностей, возложенных на учащегося актами законодательства, учредительными документами и иными локальными нормативным правовыми актами учреждения образования, которые выражаются в следующем:</a:t>
            </a:r>
          </a:p>
          <a:p>
            <a:pPr algn="just">
              <a:buNone/>
            </a:pPr>
            <a:endParaRPr lang="ru-RU" sz="6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Опоздание или неявка без уважительных причин на учебные занятия;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Нарушение дисциплины в ходе образовательного процесса;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Несоблюдение в период прохождения практики (производ­ственного обучения) режима рабочего времени, определенного правилами внутреннего трудового распорядка соответствующей организации;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Неисполнение без уважительных причин законного требования педагогического работника;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Оскорбление участников образовательного процесса;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Распространение информации, наносящей вред здоровью обучающихся;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Порча зданий, сооружений, оборудования или иного имущества учреждения образования;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Распитие алкогольных напитков, слабоалкогольных напитков, пива, употребление наркотических средств, психотропных, токсических и других одурманивающих веществ в зданиях, общежитиях и на иной территории учреждения образования, либо появление в  указанных местах в состоянии алкогольного, наркотического или токсического опьянения (при выявлении случаев, не предусмотренных административной ответственностью);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Курение табачных изделий в зданиях, общежитиях и на иной территории учреждения образования (при выявлении случаев, не предусмотренных административной ответственностью);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Вхождение учащегося в подростковые </a:t>
            </a:r>
            <a:r>
              <a:rPr lang="ru-RU" sz="5600" dirty="0" err="1" smtClean="0">
                <a:latin typeface="Times New Roman" pitchFamily="18" charset="0"/>
                <a:cs typeface="Times New Roman" pitchFamily="18" charset="0"/>
              </a:rPr>
              <a:t>субкультурные</a:t>
            </a: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 со­общества, которые оказывают негативное влияние на психическое состояние несовершеннолетнего; 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Общение или частые контакты с асоциальными сверст­никами, судимыми гражданами и др.;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Иные противоправные действия</a:t>
            </a:r>
            <a:r>
              <a:rPr lang="ru-RU" sz="6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4447030"/>
          <a:ext cx="8286808" cy="1910928"/>
        </p:xfrm>
        <a:graphic>
          <a:graphicData uri="http://schemas.openxmlformats.org/drawingml/2006/table">
            <a:tbl>
              <a:tblPr/>
              <a:tblGrid>
                <a:gridCol w="8286808"/>
              </a:tblGrid>
              <a:tr h="477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Организационная деятельность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81" marR="620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Аналитико-диагностическая деятельность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81" marR="620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Общепрофилактическая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 и предупредительная деятельность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81" marR="620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732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Работа с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обучающимися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подучетных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категорий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2081" marR="620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AutoShape 1"/>
          <p:cNvSpPr>
            <a:spLocks noChangeShapeType="1"/>
          </p:cNvSpPr>
          <p:nvPr/>
        </p:nvSpPr>
        <p:spPr bwMode="auto">
          <a:xfrm>
            <a:off x="857224" y="3571876"/>
            <a:ext cx="677862" cy="60801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AutoShape 2"/>
          <p:cNvSpPr>
            <a:spLocks noChangeShapeType="1"/>
          </p:cNvSpPr>
          <p:nvPr/>
        </p:nvSpPr>
        <p:spPr bwMode="auto">
          <a:xfrm>
            <a:off x="3286116" y="3500438"/>
            <a:ext cx="44450" cy="6794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AutoShape 3"/>
          <p:cNvSpPr>
            <a:spLocks noChangeShapeType="1"/>
          </p:cNvSpPr>
          <p:nvPr/>
        </p:nvSpPr>
        <p:spPr bwMode="auto">
          <a:xfrm flipH="1">
            <a:off x="5572132" y="3429000"/>
            <a:ext cx="115888" cy="78581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/>
          <p:cNvSpPr>
            <a:spLocks noChangeShapeType="1"/>
          </p:cNvSpPr>
          <p:nvPr/>
        </p:nvSpPr>
        <p:spPr bwMode="auto">
          <a:xfrm flipH="1">
            <a:off x="7072330" y="3571876"/>
            <a:ext cx="371475" cy="6604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214414" y="3310477"/>
            <a:ext cx="6500858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b="1" i="1" dirty="0" smtClean="0">
              <a:latin typeface="Georgia"/>
              <a:ea typeface="Times New Roman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b="1" i="1" dirty="0" smtClean="0">
              <a:latin typeface="Georgia"/>
              <a:ea typeface="Times New Roman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b="1" i="1" dirty="0" smtClean="0">
              <a:latin typeface="Georgia"/>
              <a:ea typeface="Times New Roman"/>
            </a:endParaRPr>
          </a:p>
          <a:p>
            <a:pPr indent="450850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endParaRPr lang="ru-RU" b="1" i="1" dirty="0" smtClean="0">
              <a:latin typeface="Georgia"/>
              <a:ea typeface="Times New Roman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571472" y="852855"/>
            <a:ext cx="778620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b="1" i="1" u="sng" dirty="0" smtClean="0">
                <a:latin typeface="Georgia" pitchFamily="18" charset="0"/>
                <a:ea typeface="Times New Roman" pitchFamily="18" charset="0"/>
                <a:cs typeface="Arial" pitchFamily="34" charset="0"/>
              </a:rPr>
              <a:t>Алгоритм организации профилактической работы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b="1" i="1" u="sng" dirty="0" smtClean="0">
                <a:latin typeface="Georgia" pitchFamily="18" charset="0"/>
                <a:ea typeface="Times New Roman" pitchFamily="18" charset="0"/>
                <a:cs typeface="Arial" pitchFamily="34" charset="0"/>
              </a:rPr>
              <a:t>в учреждении высшего образования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85720" y="3000372"/>
            <a:ext cx="2143140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b="1" i="1" dirty="0" smtClean="0">
                <a:solidFill>
                  <a:prstClr val="black"/>
                </a:solidFill>
                <a:latin typeface="Georgia"/>
                <a:ea typeface="Times New Roman"/>
              </a:rPr>
              <a:t>Заместитель  декана по </a:t>
            </a:r>
            <a:r>
              <a:rPr lang="ru-RU" sz="1600" b="1" i="1" dirty="0" err="1" smtClean="0">
                <a:solidFill>
                  <a:prstClr val="black"/>
                </a:solidFill>
                <a:latin typeface="Georgia"/>
                <a:ea typeface="Times New Roman"/>
              </a:rPr>
              <a:t>ИиВР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2500298" y="3000372"/>
            <a:ext cx="2071818" cy="52322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i="1" dirty="0" smtClean="0">
                <a:solidFill>
                  <a:prstClr val="black"/>
                </a:solidFill>
                <a:latin typeface="Georgia"/>
                <a:ea typeface="Times New Roman"/>
              </a:rPr>
              <a:t>Куратор </a:t>
            </a:r>
          </a:p>
          <a:p>
            <a:pPr lvl="0" algn="ctr"/>
            <a:r>
              <a:rPr lang="ru-RU" sz="1400" b="1" i="1" dirty="0" smtClean="0">
                <a:solidFill>
                  <a:prstClr val="black"/>
                </a:solidFill>
                <a:latin typeface="Georgia"/>
                <a:ea typeface="Times New Roman"/>
              </a:rPr>
              <a:t>учебной группы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786578" y="2928934"/>
            <a:ext cx="1835759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600" b="1" i="1" dirty="0" smtClean="0">
                <a:solidFill>
                  <a:prstClr val="black"/>
                </a:solidFill>
                <a:latin typeface="Georgia"/>
                <a:ea typeface="Times New Roman"/>
              </a:rPr>
              <a:t>Воспитатель </a:t>
            </a:r>
          </a:p>
          <a:p>
            <a:pPr lvl="0" algn="ctr"/>
            <a:r>
              <a:rPr lang="ru-RU" sz="1600" b="1" i="1" dirty="0" smtClean="0">
                <a:solidFill>
                  <a:prstClr val="black"/>
                </a:solidFill>
                <a:latin typeface="Georgia"/>
                <a:ea typeface="Times New Roman"/>
              </a:rPr>
              <a:t>общежития</a:t>
            </a:r>
            <a:endParaRPr lang="ru-RU" sz="16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571604" y="1785926"/>
            <a:ext cx="585791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85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630238" algn="l"/>
              </a:tabLst>
            </a:pPr>
            <a:r>
              <a:rPr lang="ru-RU" sz="2400" b="1" i="1" dirty="0" smtClean="0">
                <a:latin typeface="Georgia"/>
                <a:ea typeface="Times New Roman"/>
              </a:rPr>
              <a:t>Основные субъекты воспитательного процесса</a:t>
            </a:r>
            <a:r>
              <a:rPr lang="ru-RU" sz="2400" dirty="0" smtClean="0">
                <a:latin typeface="Times New Roman"/>
                <a:ea typeface="Times New Roman"/>
              </a:rPr>
              <a:t> 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4714876" y="3000372"/>
            <a:ext cx="1714512" cy="30777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1400" b="1" i="1" dirty="0" smtClean="0">
                <a:solidFill>
                  <a:prstClr val="black"/>
                </a:solidFill>
                <a:latin typeface="Georgia"/>
                <a:ea typeface="Times New Roman"/>
              </a:rPr>
              <a:t>СППС</a:t>
            </a:r>
            <a:endParaRPr lang="ru-RU" sz="1400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-17621"/>
            <a:ext cx="639919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285720" y="-24977"/>
            <a:ext cx="8858280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Отчёт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Общественного воспитателя ___________________________________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  Ф.И.О.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 проделанной  работе  за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___________  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2017/2018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учебного года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</a:t>
            </a:r>
            <a:r>
              <a:rPr kumimoji="0" lang="ru-RU" sz="12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месяц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 несовершеннолетним (ей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_________________________________________,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Ф.И.О. несовершеннолетнего (группа)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состоящим(ей) на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                                 вид учёта          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Индивидуально-воспитательная работа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(указывается дата, место, содержание, форма проведённых мероприятий)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Индивидуальная работа с родителями несовершеннолетнего(ей)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3. Краткая характеристика несовершеннолетнего за истекший месяц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(указывается отношение к учёбе, общественным поручениям, взаимоотношения с членами семьи, в коллективе и др. опираясь конкретно на поступки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______________________________________________________________________________________________________________________________________________________________________________________________________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Указать количество пропусков за месяц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_______      _______________           _____________       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</a:t>
            </a:r>
            <a:r>
              <a:rPr kumimoji="0" lang="ru-RU" sz="1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Всего               по уважительной                   по неуважительной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Какая работа была проведена по данному направлению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5. Вывод: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__________________________________________________________________________________________________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Число ____________                                   		  Подпись ____________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30238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7oom.ru/powerpoint/abstraktnye-fony-dlya-prezentacii-volny-08.jpg?ver=3.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44" y="428604"/>
            <a:ext cx="864399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msu.by</a:t>
            </a:r>
            <a:endParaRPr lang="en-US" sz="6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Подразделения/ 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Отдел воспитательной работы с молодежью/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 помощь куратору/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Работа с несовершеннолетними студентами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</TotalTime>
  <Words>537</Words>
  <Application>Microsoft Office PowerPoint</Application>
  <PresentationFormat>Экран (4:3)</PresentationFormat>
  <Paragraphs>91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Tehnooptuser59595</dc:creator>
  <cp:lastModifiedBy>Tehnooptuser59595</cp:lastModifiedBy>
  <cp:revision>48</cp:revision>
  <dcterms:created xsi:type="dcterms:W3CDTF">2017-11-20T12:35:35Z</dcterms:created>
  <dcterms:modified xsi:type="dcterms:W3CDTF">2017-11-22T06:28:42Z</dcterms:modified>
</cp:coreProperties>
</file>